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732" r:id="rId2"/>
    <p:sldId id="257" r:id="rId3"/>
    <p:sldId id="582" r:id="rId4"/>
    <p:sldId id="537" r:id="rId5"/>
    <p:sldId id="735" r:id="rId6"/>
    <p:sldId id="734" r:id="rId7"/>
    <p:sldId id="733" r:id="rId8"/>
    <p:sldId id="657" r:id="rId9"/>
    <p:sldId id="694" r:id="rId10"/>
    <p:sldId id="606" r:id="rId11"/>
    <p:sldId id="659" r:id="rId12"/>
    <p:sldId id="695" r:id="rId13"/>
    <p:sldId id="714" r:id="rId14"/>
    <p:sldId id="696" r:id="rId15"/>
    <p:sldId id="508" r:id="rId16"/>
    <p:sldId id="715" r:id="rId17"/>
    <p:sldId id="716" r:id="rId18"/>
    <p:sldId id="731" r:id="rId19"/>
    <p:sldId id="718" r:id="rId20"/>
    <p:sldId id="719" r:id="rId21"/>
    <p:sldId id="761" r:id="rId22"/>
    <p:sldId id="762" r:id="rId23"/>
    <p:sldId id="723" r:id="rId24"/>
    <p:sldId id="724" r:id="rId25"/>
    <p:sldId id="763" r:id="rId26"/>
    <p:sldId id="727" r:id="rId27"/>
    <p:sldId id="729" r:id="rId28"/>
    <p:sldId id="728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1A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1" d="100"/>
          <a:sy n="91" d="100"/>
        </p:scale>
        <p:origin x="-1210" y="206"/>
      </p:cViewPr>
      <p:guideLst>
        <p:guide orient="horz" pos="2154"/>
        <p:guide pos="28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99AB1D-BD36-44F7-855D-50220D8F086B}" type="datetimeFigureOut">
              <a:rPr lang="en-CA" smtClean="0"/>
              <a:t>12/01/2020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BF212-2863-474C-B8CA-2BE03C0D32B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2860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511BC-A0A1-4CFE-9903-2DA64F28A691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EA75D-011A-4A38-86CC-766416283D2C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DA163-3B05-458F-94DC-50CC1489FE72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FFE37-0B27-4878-9A76-65A73C454E0F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5FACA-628F-4633-BC97-E7561E757E05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8FEB0-805B-4B7C-A500-0B8EEA5CB787}" type="datetime1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F9848-E687-47AC-B8EC-B4D943CD6D18}" type="datetime1">
              <a:rPr lang="en-US" smtClean="0"/>
              <a:t>1/12/2020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7B59B-7FF5-4365-907A-B564BEE368B3}" type="datetime1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EDC13-578F-4959-93D9-5D4D582F9DFD}" type="datetime1">
              <a:rPr lang="en-US" smtClean="0"/>
              <a:t>1/12/2020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4081-EE77-462A-AD22-E69854E629BB}" type="datetime1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5F945-5C19-4B62-9502-9C38609A83B3}" type="datetime1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BCAB9-134B-41F7-9410-AF904FF6C727}" type="datetime1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RC%20Sound%20Booth\Desktop\2020-01-12\&#32654;&#22909;&#30340;&#30460;&#26395;\&#20234;&#26391;&#20987;&#33853;&#39134;&#26426;.mp4" TargetMode="External"/><Relationship Id="rId1" Type="http://schemas.microsoft.com/office/2007/relationships/media" Target="file:///C:\Users\LRC%20Sound%20Booth\Desktop\2020-01-12\&#32654;&#22909;&#30340;&#30460;&#26395;\&#20234;&#26391;&#20987;&#33853;&#39134;&#26426;.mp4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0075" y="264160"/>
            <a:ext cx="7772400" cy="1627505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6000" dirty="0" smtClean="0"/>
              <a:t> </a:t>
            </a:r>
            <a:r>
              <a:rPr lang="en-US" altLang="zh-CN" sz="6000" dirty="0" smtClean="0">
                <a:solidFill>
                  <a:schemeClr val="bg1"/>
                </a:solidFill>
              </a:rPr>
              <a:t>   </a:t>
            </a:r>
            <a:endParaRPr lang="zh-CN" altLang="en-US" sz="6000" dirty="0" smtClean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4724400"/>
            <a:ext cx="4648200" cy="1752600"/>
          </a:xfrm>
        </p:spPr>
        <p:txBody>
          <a:bodyPr/>
          <a:lstStyle/>
          <a:p>
            <a:pPr algn="dist"/>
            <a:endParaRPr lang="en-US" dirty="0" smtClean="0">
              <a:solidFill>
                <a:schemeClr val="tx1"/>
              </a:solidFill>
            </a:endParaRPr>
          </a:p>
          <a:p>
            <a:pPr algn="dist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/>
          </a:p>
        </p:txBody>
      </p:sp>
      <p:sp>
        <p:nvSpPr>
          <p:cNvPr id="7" name="标题 1"/>
          <p:cNvSpPr>
            <a:spLocks noGrp="1"/>
          </p:cNvSpPr>
          <p:nvPr/>
        </p:nvSpPr>
        <p:spPr>
          <a:xfrm>
            <a:off x="600075" y="292735"/>
            <a:ext cx="8020685" cy="152844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美 好 的 盼 望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" y="1973580"/>
            <a:ext cx="8020685" cy="46901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3200"/>
            <a:ext cx="8229600" cy="751205"/>
          </a:xfrm>
        </p:spPr>
        <p:txBody>
          <a:bodyPr>
            <a:normAutofit/>
          </a:bodyPr>
          <a:lstStyle/>
          <a:p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" y="954405"/>
            <a:ext cx="8884285" cy="591947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</a:rPr>
              <a:t>   </a:t>
            </a:r>
            <a:r>
              <a:rPr lang="zh-CN" altLang="en-US" sz="3800" b="1">
                <a:solidFill>
                  <a:srgbClr val="FFC000"/>
                </a:solidFill>
              </a:rPr>
              <a:t>一、从何而来 ？</a:t>
            </a:r>
            <a:endParaRPr lang="zh-CN" altLang="en-US" sz="3600" b="1">
              <a:solidFill>
                <a:srgbClr val="FFFF00"/>
              </a:solidFill>
              <a:sym typeface="+mn-ea"/>
            </a:endParaRPr>
          </a:p>
          <a:p>
            <a:pPr marL="0" indent="0">
              <a:buNone/>
            </a:pPr>
            <a:endParaRPr sz="3600" b="1">
              <a:solidFill>
                <a:schemeClr val="bg1"/>
              </a:solidFill>
            </a:endParaRPr>
          </a:p>
          <a:p>
            <a:pPr algn="l">
              <a:buClrTx/>
              <a:buSzTx/>
            </a:pPr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75" y="1772920"/>
            <a:ext cx="7572375" cy="48564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315" y="5147310"/>
            <a:ext cx="1975485" cy="14820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3200"/>
            <a:ext cx="8229600" cy="751205"/>
          </a:xfrm>
        </p:spPr>
        <p:txBody>
          <a:bodyPr>
            <a:normAutofit/>
          </a:bodyPr>
          <a:lstStyle/>
          <a:p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165" y="1048385"/>
            <a:ext cx="8638540" cy="56730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</a:rPr>
              <a:t>   </a:t>
            </a:r>
            <a:r>
              <a:rPr lang="zh-CN" altLang="en-US" sz="3800" b="1">
                <a:solidFill>
                  <a:srgbClr val="FFFF00"/>
                </a:solidFill>
              </a:rPr>
              <a:t>一、从何而来 ？</a:t>
            </a:r>
          </a:p>
          <a:p>
            <a:pPr marL="0" indent="0">
              <a:buNone/>
            </a:pPr>
            <a:r>
              <a:rPr lang="en-US" altLang="zh-CN" sz="3800" b="1">
                <a:solidFill>
                  <a:srgbClr val="FFC000"/>
                </a:solidFill>
              </a:rPr>
              <a:t>1</a:t>
            </a:r>
            <a:r>
              <a:rPr lang="zh-CN" altLang="en-US" sz="3800" b="1">
                <a:solidFill>
                  <a:srgbClr val="FFC000"/>
                </a:solidFill>
              </a:rPr>
              <a:t>、来自主耶稣基督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sym typeface="+mn-ea"/>
              </a:rPr>
              <a:t>16但愿我们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主耶稣基督，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开恩将永远的安慰并美好的盼望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赐给我们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，</a:t>
            </a:r>
            <a:endParaRPr lang="zh-CN" altLang="en-US" sz="3600" b="1">
              <a:solidFill>
                <a:srgbClr val="FFFF00"/>
              </a:solidFill>
              <a:sym typeface="+mn-ea"/>
            </a:endParaRPr>
          </a:p>
          <a:p>
            <a:pPr algn="l">
              <a:buClrTx/>
              <a:buSzTx/>
            </a:pPr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230" y="3973195"/>
            <a:ext cx="3813810" cy="25387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0800"/>
            <a:ext cx="8229600" cy="751205"/>
          </a:xfrm>
        </p:spPr>
        <p:txBody>
          <a:bodyPr>
            <a:normAutofit/>
          </a:bodyPr>
          <a:lstStyle/>
          <a:p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" y="802005"/>
            <a:ext cx="8884285" cy="5919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</a:rPr>
              <a:t>   </a:t>
            </a:r>
            <a:r>
              <a:rPr lang="zh-CN" altLang="en-US" sz="3800" b="1">
                <a:solidFill>
                  <a:srgbClr val="FFFF00"/>
                </a:solidFill>
              </a:rPr>
              <a:t>一、从何而来 ？</a:t>
            </a:r>
          </a:p>
          <a:p>
            <a:pPr marL="0" indent="0">
              <a:buNone/>
            </a:pPr>
            <a:r>
              <a:rPr lang="en-US" altLang="zh-CN" sz="3800" b="1">
                <a:solidFill>
                  <a:srgbClr val="FFFF00"/>
                </a:solidFill>
              </a:rPr>
              <a:t>2</a:t>
            </a:r>
            <a:r>
              <a:rPr lang="zh-CN" altLang="en-US" sz="3800" b="1">
                <a:solidFill>
                  <a:srgbClr val="FFFF00"/>
                </a:solidFill>
              </a:rPr>
              <a:t>、来自父    神</a:t>
            </a:r>
            <a:endParaRPr lang="zh-CN" altLang="en-US" sz="3800" b="1">
              <a:solidFill>
                <a:srgbClr val="FFC000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sym typeface="+mn-ea"/>
              </a:rPr>
              <a:t>16但愿我们主耶稣基督和那</a:t>
            </a: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爱我们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、开恩将永远的安慰并美好的盼望赐给我们</a:t>
            </a: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的父　神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，</a:t>
            </a:r>
            <a:endParaRPr lang="zh-CN" altLang="en-US" sz="3600" b="1">
              <a:solidFill>
                <a:srgbClr val="FFFF00"/>
              </a:solidFill>
              <a:sym typeface="+mn-ea"/>
            </a:endParaRPr>
          </a:p>
          <a:p>
            <a:pPr algn="l">
              <a:buClrTx/>
              <a:buSzTx/>
            </a:pPr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430" y="3656330"/>
            <a:ext cx="5472430" cy="30651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5434965"/>
            <a:ext cx="1608455" cy="12071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0800"/>
            <a:ext cx="8229600" cy="751205"/>
          </a:xfrm>
        </p:spPr>
        <p:txBody>
          <a:bodyPr>
            <a:normAutofit/>
          </a:bodyPr>
          <a:lstStyle/>
          <a:p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altLang="en-US" sz="4000" b="1">
                <a:solidFill>
                  <a:srgbClr val="FFFF00"/>
                </a:solidFill>
                <a:sym typeface="+mn-ea"/>
              </a:rPr>
              <a:t>从何而来 ？</a:t>
            </a:r>
            <a:endParaRPr lang="en-US" altLang="zh-CN" sz="40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165" y="802005"/>
            <a:ext cx="8638540" cy="5919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</a:rPr>
              <a:t>   </a:t>
            </a:r>
            <a:r>
              <a:rPr lang="en-US" altLang="zh-CN" sz="3800" b="1">
                <a:solidFill>
                  <a:srgbClr val="FFC000"/>
                </a:solidFill>
              </a:rPr>
              <a:t>3</a:t>
            </a:r>
            <a:r>
              <a:rPr lang="zh-CN" altLang="en-US" sz="3800" b="1">
                <a:solidFill>
                  <a:srgbClr val="FFC000"/>
                </a:solidFill>
              </a:rPr>
              <a:t>、来自圣灵</a:t>
            </a:r>
          </a:p>
          <a:p>
            <a:pPr marL="0" indent="0" algn="ctr"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帖后</a:t>
            </a:r>
            <a:r>
              <a:rPr lang="en-US" altLang="zh-CN" sz="3800" b="1" dirty="0" smtClean="0">
                <a:solidFill>
                  <a:schemeClr val="bg1"/>
                </a:solidFill>
                <a:sym typeface="+mn-ea"/>
              </a:rPr>
              <a:t>2</a:t>
            </a: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：</a:t>
            </a:r>
            <a:r>
              <a:rPr lang="en-US" altLang="zh-CN" sz="3800" b="1" dirty="0" smtClean="0">
                <a:solidFill>
                  <a:schemeClr val="bg1"/>
                </a:solidFill>
                <a:sym typeface="+mn-ea"/>
              </a:rPr>
              <a:t>13</a:t>
            </a: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又被圣灵感动，</a:t>
            </a:r>
            <a:endParaRPr lang="zh-CN" altLang="en-US" sz="3800" b="1">
              <a:solidFill>
                <a:srgbClr val="FFC000"/>
              </a:solidFill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zh-CN" altLang="en-US" sz="3600" b="1">
                <a:solidFill>
                  <a:schemeClr val="bg1"/>
                </a:solidFill>
                <a:sym typeface="+mn-ea"/>
              </a:rPr>
              <a:t>罗15:13但愿使人有</a:t>
            </a:r>
            <a:r>
              <a:rPr lang="zh-CN" altLang="en-US" sz="3600" b="1">
                <a:solidFill>
                  <a:srgbClr val="FFFF00"/>
                </a:solidFill>
                <a:sym typeface="+mn-ea"/>
              </a:rPr>
              <a:t>盼望的　神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，因信，将诸般的喜乐平安充满你们的心，使你们</a:t>
            </a:r>
            <a:r>
              <a:rPr lang="zh-CN" altLang="en-US" sz="4000" b="1">
                <a:solidFill>
                  <a:srgbClr val="FFFF00"/>
                </a:solidFill>
                <a:sym typeface="+mn-ea"/>
              </a:rPr>
              <a:t>藉着圣灵的能力大有盼望</a:t>
            </a:r>
            <a:r>
              <a:rPr lang="zh-CN" altLang="en-US" sz="3600" b="1">
                <a:solidFill>
                  <a:schemeClr val="bg1"/>
                </a:solidFill>
                <a:sym typeface="+mn-ea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005" y="4315460"/>
            <a:ext cx="2693035" cy="25304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0800"/>
            <a:ext cx="8229600" cy="751205"/>
          </a:xfrm>
        </p:spPr>
        <p:txBody>
          <a:bodyPr>
            <a:normAutofit/>
          </a:bodyPr>
          <a:lstStyle/>
          <a:p>
            <a:r>
              <a:rPr lang="zh-CN" sz="4000" b="1">
                <a:solidFill>
                  <a:schemeClr val="bg1"/>
                </a:solidFill>
                <a:sym typeface="+mn-ea"/>
              </a:rPr>
              <a:t>美好的盼望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" y="802005"/>
            <a:ext cx="8884285" cy="5919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>
                <a:solidFill>
                  <a:schemeClr val="bg1"/>
                </a:solidFill>
              </a:rPr>
              <a:t>  </a:t>
            </a:r>
            <a:r>
              <a:rPr sz="3600" b="1">
                <a:solidFill>
                  <a:schemeClr val="bg1"/>
                </a:solidFill>
              </a:rPr>
              <a:t>·我们的盼望所以是美好的，因它是由父        神与主耶稣所赐</a:t>
            </a:r>
          </a:p>
          <a:p>
            <a:pPr marL="0" indent="0">
              <a:buNone/>
            </a:pPr>
            <a:r>
              <a:rPr sz="3600" b="1">
                <a:solidFill>
                  <a:schemeClr val="bg1"/>
                </a:solidFill>
              </a:rPr>
              <a:t>·是  神开恩而赐下的，是我们原本不配受的</a:t>
            </a:r>
          </a:p>
          <a:p>
            <a:pPr marL="0" indent="0" algn="ctr">
              <a:buNone/>
            </a:pPr>
            <a:r>
              <a:rPr sz="3600" b="1">
                <a:solidFill>
                  <a:schemeClr val="bg1"/>
                </a:solidFill>
              </a:rPr>
              <a:t>·是活的不是死的</a:t>
            </a:r>
          </a:p>
          <a:p>
            <a:pPr marL="0" indent="0" algn="ctr">
              <a:buNone/>
            </a:pPr>
            <a:r>
              <a:rPr sz="3600" b="1">
                <a:solidFill>
                  <a:schemeClr val="bg1"/>
                </a:solidFill>
              </a:rPr>
              <a:t>·是永远的不是暂时的</a:t>
            </a:r>
          </a:p>
          <a:p>
            <a:pPr marL="0" indent="0" algn="ctr">
              <a:buNone/>
            </a:pPr>
            <a:r>
              <a:rPr sz="3600" b="1">
                <a:solidFill>
                  <a:schemeClr val="bg1"/>
                </a:solidFill>
              </a:rPr>
              <a:t>·是关乎永世的，不是只关乎今世的</a:t>
            </a:r>
          </a:p>
          <a:p>
            <a:pPr marL="0" indent="0">
              <a:buNone/>
            </a:pPr>
            <a:r>
              <a:rPr sz="3600" b="1">
                <a:solidFill>
                  <a:schemeClr val="bg1"/>
                </a:solidFill>
              </a:rPr>
              <a:t>我们既有了永世的盼望，也就在这短暂的今世变成永不绝望的人了</a:t>
            </a:r>
          </a:p>
          <a:p>
            <a:pPr algn="l">
              <a:buClrTx/>
              <a:buSzTx/>
            </a:pPr>
            <a:endParaRPr lang="zh-CN" altLang="en-US" sz="3600" b="1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906780"/>
            <a:ext cx="8952865" cy="5876290"/>
          </a:xfrm>
        </p:spPr>
        <p:txBody>
          <a:bodyPr/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帖前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：19我们的盼望和喜乐</a:t>
            </a: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是什么呢？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岂不是我们主耶稣来的时候，</a:t>
            </a:r>
          </a:p>
          <a:p>
            <a:pPr marL="0" indent="0" algn="ctr"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你们在他面前站立得住吗？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15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-2095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906780"/>
            <a:ext cx="3395345" cy="719455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二、是什么？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085" y="3778885"/>
            <a:ext cx="4904105" cy="29425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5435" y="1172845"/>
            <a:ext cx="8776970" cy="56102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帖后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：13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主所爱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的弟兄们哪，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我们本该常为你们感谢　神，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因为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他从起初拣选了你们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16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0150" y="107950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72845"/>
            <a:ext cx="3749675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、被爱蒙拣选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5" y="4213860"/>
            <a:ext cx="3129915" cy="24307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842135"/>
            <a:ext cx="8952865" cy="49409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帖前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：4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被　神所爱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的弟兄啊，</a:t>
            </a:r>
          </a:p>
          <a:p>
            <a:pPr marL="0" indent="0" algn="ctr">
              <a:lnSpc>
                <a:spcPct val="13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我知道你们是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蒙拣选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的。</a:t>
            </a:r>
          </a:p>
          <a:p>
            <a:pPr marL="0" indent="0" algn="ctr">
              <a:lnSpc>
                <a:spcPct val="13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17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0150" y="97790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295910" y="11226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、被爱蒙拣选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185" y="1306195"/>
            <a:ext cx="8999855" cy="541528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弗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CA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3愿颂赞归与我们主耶稣基督的父　神，</a:t>
            </a:r>
          </a:p>
          <a:p>
            <a:pPr marL="0" indent="0" algn="ctr">
              <a:lnSpc>
                <a:spcPct val="13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en-CA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4就如　神从创立世界以前，</a:t>
            </a:r>
          </a:p>
          <a:p>
            <a:pPr marL="0" indent="0" algn="ctr">
              <a:lnSpc>
                <a:spcPct val="130000"/>
              </a:lnSpc>
              <a:buNone/>
            </a:pPr>
            <a:r>
              <a:rPr lang="en-CA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在基督里拣选了我们，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18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0150" y="11747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35280" y="1152525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、被爱蒙拣选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08990" y="2888615"/>
            <a:ext cx="7524750" cy="151955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他在基督里曾赐给我们</a:t>
            </a:r>
            <a:endParaRPr lang="zh-CN" altLang="en-US" sz="38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zh-CN" altLang="en-US" sz="38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天上各样属灵的福气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70635"/>
            <a:ext cx="8952865" cy="551243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罗5:5盼望不至于羞耻，因为所赐给我们的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罗8:16圣灵与我们的心同证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800" b="1">
                <a:solidFill>
                  <a:srgbClr val="FF0000"/>
                </a:solidFill>
                <a:effectLst/>
                <a:sym typeface="+mn-ea"/>
              </a:rPr>
              <a:t>我们是　神的儿女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；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19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17295" y="80010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14960" y="1083945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、被爱蒙拣选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960120" y="2929890"/>
            <a:ext cx="7524750" cy="9982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3800" b="1">
                <a:solidFill>
                  <a:schemeClr val="bg1"/>
                </a:solidFill>
                <a:sym typeface="+mn-ea"/>
              </a:rPr>
              <a:t>圣灵将　神的爱浇灌在我们心里</a:t>
            </a:r>
            <a:endParaRPr lang="zh-CN" altLang="en-US" sz="38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" y="889635"/>
            <a:ext cx="9000490" cy="5831205"/>
          </a:xfrm>
        </p:spPr>
        <p:txBody>
          <a:bodyPr>
            <a:noAutofit/>
          </a:bodyPr>
          <a:lstStyle/>
          <a:p>
            <a:pPr algn="l">
              <a:lnSpc>
                <a:spcPct val="110000"/>
              </a:lnSpc>
              <a:buClrTx/>
              <a:buSzTx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13 主所爱的弟兄们哪，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　 　　我们本该常为你们感谢   神，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　 　　　因为他从起初拣选了你们，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　 　　叫你们因信真道，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 　又被圣灵感动，成为圣洁，能以得救。</a:t>
            </a:r>
          </a:p>
          <a:p>
            <a:pPr algn="l">
              <a:lnSpc>
                <a:spcPct val="110000"/>
              </a:lnSpc>
              <a:buClrTx/>
              <a:buSzTx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14    神借我们所传的福音，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　 　　    召你们到这地步，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500" b="1" dirty="0" smtClean="0">
                <a:solidFill>
                  <a:schemeClr val="bg1"/>
                </a:solidFill>
                <a:sym typeface="+mn-ea"/>
              </a:rPr>
              <a:t>  　　好得着我们主耶稣基督的荣光。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9775" y="102235"/>
            <a:ext cx="76244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chemeClr val="bg1"/>
                </a:solidFill>
              </a:rPr>
              <a:t>帖后二：</a:t>
            </a:r>
            <a:r>
              <a:rPr lang="en-US" altLang="zh-CN" sz="4000" dirty="0" smtClean="0">
                <a:solidFill>
                  <a:schemeClr val="bg1"/>
                </a:solidFill>
              </a:rPr>
              <a:t>13--17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59840"/>
            <a:ext cx="8952865" cy="552323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13主所爱的弟兄们哪，我们本该常为你们感谢　神，因为他从起初拣选了你们，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叫你们因信真道，又被圣灵感动，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20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、成圣与得救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43915" y="4391025"/>
            <a:ext cx="7524750" cy="99822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3800" b="1">
                <a:solidFill>
                  <a:schemeClr val="bg1"/>
                </a:solidFill>
                <a:sym typeface="+mn-ea"/>
              </a:rPr>
              <a:t>成 为 圣 洁，能 以 得 救</a:t>
            </a:r>
            <a:endParaRPr lang="zh-CN" altLang="en-US" sz="38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59840"/>
            <a:ext cx="8952865" cy="5461635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太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25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41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进入那为魔鬼和他的使者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所预备的永火里去！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46这些人要往永刑里去，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主说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34王说：‘你们这蒙我父赐福的，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可来承受那创世以来为你们所预备的国。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21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、成圣与得救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43915" y="3926205"/>
            <a:ext cx="7524750" cy="998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zh-CN" altLang="en-US" sz="3800" b="1"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那些义人要往永生里去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59840"/>
            <a:ext cx="8952865" cy="552323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帖前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：</a:t>
            </a: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10等候他儿子从天降临，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就是他从死里复活的、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那位救我们脱离将来忿怒的耶稣。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22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、成圣与得救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626870"/>
            <a:ext cx="8952865" cy="5156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14　神藉我们所传的福音召你们到这地步，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23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、永远的荣耀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1068070" y="3322955"/>
            <a:ext cx="7451725" cy="1165225"/>
          </a:xfrm>
          <a:prstGeom prst="rect">
            <a:avLst/>
          </a:prstGeom>
          <a:solidFill>
            <a:srgbClr val="7030A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3800" b="1">
                <a:solidFill>
                  <a:schemeClr val="bg1"/>
                </a:solidFill>
                <a:sym typeface="+mn-ea"/>
              </a:rPr>
              <a:t>好得着我们主耶稣基督的荣光</a:t>
            </a:r>
            <a:endParaRPr lang="zh-CN" altLang="en-US" sz="38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61745"/>
            <a:ext cx="8952865" cy="55213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罗8:30预先所定下的人又召他们来，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所召来的人又称他们为义，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所称为义的人又叫他们</a:t>
            </a: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得荣耀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彼前5:10那赐诸般恩典的　神曾在基督里召你们，</a:t>
            </a:r>
            <a:r>
              <a:rPr lang="zh-CN" altLang="en-US" sz="40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  <a:sym typeface="+mn-ea"/>
              </a:rPr>
              <a:t>得享他永远的荣耀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，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24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、永远的荣耀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61745"/>
            <a:ext cx="8952865" cy="55213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西1:26 这道理就是历世历代所隐藏的奥秘，但如今向他的圣徒显明了。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27　神愿意叫他们知道，这奥秘在外邦人中有何等丰盛的荣耀，</a:t>
            </a:r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就是基督在你们心里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西3:4基督是我们的生命，他显现的时候，你们也要与</a:t>
            </a:r>
            <a:r>
              <a:rPr lang="zh-CN" altLang="en-US" sz="3600" b="1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他一同显现在荣耀里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。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25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---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是什么？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3</a:t>
            </a:r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、永远的荣耀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2123440" y="4455160"/>
            <a:ext cx="442976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成了有荣耀的盼望</a:t>
            </a:r>
            <a:endParaRPr lang="zh-CN" altLang="en-US" sz="3600" b="1"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71270"/>
            <a:ext cx="8952865" cy="5511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lnSpc>
                <a:spcPct val="120000"/>
              </a:lnSpc>
              <a:buNone/>
            </a:pP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、坚信主的话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14　神藉我们所传的福音召你们到这地步，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26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三、如何得着 ？</a:t>
            </a:r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991870" y="3642995"/>
            <a:ext cx="7451725" cy="1165225"/>
          </a:xfrm>
          <a:prstGeom prst="rect">
            <a:avLst/>
          </a:prstGeom>
          <a:solidFill>
            <a:srgbClr val="7030A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3800" b="1">
                <a:solidFill>
                  <a:schemeClr val="bg1"/>
                </a:solidFill>
                <a:sym typeface="+mn-ea"/>
              </a:rPr>
              <a:t>好得着我们主耶稣基督的荣光</a:t>
            </a:r>
            <a:endParaRPr lang="zh-CN" altLang="en-US" sz="38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418590"/>
            <a:ext cx="8952865" cy="5364480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l">
              <a:lnSpc>
                <a:spcPct val="120000"/>
              </a:lnSpc>
              <a:buNone/>
            </a:pP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1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、坚信主的话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16但愿我们主耶稣基督和那爱我们、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开恩将永远的安慰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并美好的盼望赐给我们的父　神，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17安慰你们的心，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并且在一切善行善言上坚固你们。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27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1205865" y="131445"/>
            <a:ext cx="6743065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endParaRPr lang="zh-CN" altLang="en-US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800" b="1"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三、如何得着 ？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20955"/>
            <a:ext cx="8229600" cy="927735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endParaRPr lang="zh-CN" altLang="en-US" sz="4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" y="1289685"/>
            <a:ext cx="8952865" cy="5493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15所以，弟兄们，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凡所领受的教训，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不拘是我们口传的，是信上写的，</a:t>
            </a:r>
          </a:p>
          <a:p>
            <a:pPr marL="0" indent="0" algn="ctr">
              <a:lnSpc>
                <a:spcPct val="120000"/>
              </a:lnSpc>
              <a:buNone/>
            </a:pP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28</a:t>
            </a:fld>
            <a:endParaRPr lang="en-US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989330" y="131445"/>
            <a:ext cx="6959600" cy="927735"/>
          </a:xfrm>
          <a:prstGeom prst="rect">
            <a:avLst/>
          </a:prstGeom>
          <a:solidFill>
            <a:srgbClr val="C00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4000" b="1">
                <a:solidFill>
                  <a:schemeClr val="bg1"/>
                </a:solidFill>
                <a:sym typeface="+mn-ea"/>
              </a:rPr>
              <a:t>美 好 的 盼 望</a:t>
            </a:r>
            <a:r>
              <a:rPr lang="en-US" altLang="zh-CN" sz="4000" b="1">
                <a:solidFill>
                  <a:schemeClr val="bg1"/>
                </a:solidFill>
                <a:sym typeface="+mn-ea"/>
              </a:rPr>
              <a:t>——</a:t>
            </a:r>
            <a:r>
              <a:rPr lang="zh-CN" sz="4000" b="1">
                <a:solidFill>
                  <a:schemeClr val="bg1"/>
                </a:solidFill>
                <a:sym typeface="+mn-ea"/>
              </a:rPr>
              <a:t>如何得着 ？</a:t>
            </a:r>
            <a:endParaRPr lang="en-US" altLang="zh-CN" sz="4000" b="1" dirty="0" smtClean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灯片编号占位符 3"/>
          <p:cNvSpPr>
            <a:spLocks noGrp="1"/>
          </p:cNvSpPr>
          <p:nvPr/>
        </p:nvSpPr>
        <p:spPr>
          <a:xfrm>
            <a:off x="305435" y="1135380"/>
            <a:ext cx="3829050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2</a:t>
            </a:r>
            <a:r>
              <a:rPr lang="zh-CN" altLang="en-US" sz="3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、坚守主的道</a:t>
            </a:r>
            <a:endParaRPr lang="zh-CN" altLang="en-US" sz="3800" b="1"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8" name="灯片编号占位符 3"/>
          <p:cNvSpPr>
            <a:spLocks noGrp="1"/>
          </p:cNvSpPr>
          <p:nvPr/>
        </p:nvSpPr>
        <p:spPr>
          <a:xfrm>
            <a:off x="2331720" y="2707005"/>
            <a:ext cx="4548505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你们要站立得稳</a:t>
            </a:r>
            <a:endParaRPr lang="zh-CN" altLang="en-US" sz="3800" b="1"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9" name="灯片编号占位符 3"/>
          <p:cNvSpPr>
            <a:spLocks noGrp="1"/>
          </p:cNvSpPr>
          <p:nvPr/>
        </p:nvSpPr>
        <p:spPr>
          <a:xfrm>
            <a:off x="2423160" y="5097780"/>
            <a:ext cx="4548505" cy="7194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zh-CN" altLang="en-US" sz="3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都要坚守</a:t>
            </a:r>
            <a:endParaRPr lang="zh-CN" altLang="en-US" sz="3800" b="1">
              <a:solidFill>
                <a:schemeClr val="accent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700" y="259080"/>
            <a:ext cx="8705850" cy="6461760"/>
          </a:xfrm>
        </p:spPr>
        <p:txBody>
          <a:bodyPr>
            <a:normAutofit fontScale="90000" lnSpcReduction="10000"/>
          </a:bodyPr>
          <a:lstStyle/>
          <a:p>
            <a:pPr algn="l">
              <a:lnSpc>
                <a:spcPct val="110000"/>
              </a:lnSpc>
              <a:buClrTx/>
              <a:buSzTx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15 所以，弟兄们，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　　你们要站立得稳，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　　凡所领受的教训，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 不拘是我们口传的，是信上写的，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　　     都要坚守。</a:t>
            </a:r>
          </a:p>
          <a:p>
            <a:pPr algn="l">
              <a:lnSpc>
                <a:spcPct val="110000"/>
              </a:lnSpc>
              <a:buClrTx/>
              <a:buSzTx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16 但愿我们主耶稣基督和那爱我们，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     开恩将永远的安慰并美好的盼望赐给        我们的父   神，</a:t>
            </a:r>
          </a:p>
          <a:p>
            <a:pPr algn="l">
              <a:lnSpc>
                <a:spcPct val="110000"/>
              </a:lnSpc>
              <a:buClrTx/>
              <a:buSzTx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17 安慰你们的心，</a:t>
            </a:r>
          </a:p>
          <a:p>
            <a:pPr marL="0" indent="0" algn="l">
              <a:lnSpc>
                <a:spcPct val="110000"/>
              </a:lnSpc>
              <a:buClrTx/>
              <a:buSzTx/>
              <a:buNone/>
            </a:pPr>
            <a:r>
              <a:rPr lang="zh-CN" altLang="en-US" sz="3800" b="1" dirty="0" smtClean="0">
                <a:solidFill>
                  <a:schemeClr val="bg1"/>
                </a:solidFill>
                <a:sym typeface="+mn-ea"/>
              </a:rPr>
              <a:t>  　　并且在一切善行善言上坚固你们。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631825"/>
            <a:ext cx="7274560" cy="595820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4000" dirty="0" smtClean="0">
                <a:solidFill>
                  <a:schemeClr val="bg1"/>
                </a:solidFill>
              </a:rPr>
              <a:t>2020</a:t>
            </a:r>
            <a:r>
              <a:rPr lang="zh-CN" altLang="en-US" sz="4000" dirty="0" smtClean="0">
                <a:solidFill>
                  <a:schemeClr val="bg1"/>
                </a:solidFill>
              </a:rPr>
              <a:t>年刚过去</a:t>
            </a:r>
            <a:r>
              <a:rPr lang="en-US" altLang="zh-CN" sz="4000" dirty="0" smtClean="0">
                <a:solidFill>
                  <a:schemeClr val="bg1"/>
                </a:solidFill>
              </a:rPr>
              <a:t>11</a:t>
            </a:r>
            <a:r>
              <a:rPr lang="zh-CN" altLang="en-US" sz="4000" dirty="0" smtClean="0">
                <a:solidFill>
                  <a:schemeClr val="bg1"/>
                </a:solidFill>
              </a:rPr>
              <a:t>天</a:t>
            </a:r>
          </a:p>
          <a:p>
            <a:pPr>
              <a:lnSpc>
                <a:spcPct val="110000"/>
              </a:lnSpc>
            </a:pPr>
            <a:r>
              <a:rPr lang="zh-CN" altLang="en-US" sz="4000" dirty="0" smtClean="0">
                <a:solidFill>
                  <a:schemeClr val="bg1"/>
                </a:solidFill>
              </a:rPr>
              <a:t>我们觉得怎样？</a:t>
            </a:r>
          </a:p>
          <a:p>
            <a:endParaRPr lang="zh-CN" altLang="en-US" sz="4000" dirty="0" smtClean="0">
              <a:solidFill>
                <a:schemeClr val="bg1"/>
              </a:solidFill>
            </a:endParaRPr>
          </a:p>
          <a:p>
            <a:endParaRPr lang="zh-CN" altLang="en-US" sz="4000" dirty="0" smtClean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6380" y="259080"/>
            <a:ext cx="4102100" cy="3225800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zh-CN" altLang="en-US" b="1" dirty="0"/>
              <a:t>1月2日早上</a:t>
            </a:r>
            <a:r>
              <a:rPr lang="en-US" altLang="zh-CN" b="1" dirty="0"/>
              <a:t>8</a:t>
            </a:r>
            <a:r>
              <a:rPr lang="zh-CN" altLang="en-US" b="1" dirty="0"/>
              <a:t>点多</a:t>
            </a:r>
            <a:r>
              <a:rPr lang="zh-CN" altLang="en-US" b="1" dirty="0">
                <a:sym typeface="+mn-ea"/>
              </a:rPr>
              <a:t>台湾</a:t>
            </a:r>
            <a:r>
              <a:rPr lang="zh-CN" altLang="en-US" b="1" dirty="0"/>
              <a:t>发生一起直升机坠机事件，参谋总长沈一鸣在内的台军多名高级将</a:t>
            </a:r>
            <a:r>
              <a:rPr lang="zh-CN" altLang="en-US" b="1" dirty="0" smtClean="0"/>
              <a:t>领，</a:t>
            </a:r>
            <a:r>
              <a:rPr lang="zh-CN" altLang="en-US" b="1" dirty="0"/>
              <a:t>有8名人员遇难</a:t>
            </a:r>
            <a:r>
              <a:rPr lang="zh-CN" altLang="en-US" b="1" dirty="0" smtClean="0"/>
              <a:t>，</a:t>
            </a:r>
            <a:r>
              <a:rPr lang="zh-CN" altLang="en-US" b="1" dirty="0"/>
              <a:t>5人生还。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3562985"/>
            <a:ext cx="4208780" cy="31584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045710" y="259080"/>
            <a:ext cx="3641725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>
                <a:sym typeface="+mn-ea"/>
              </a:rPr>
              <a:t>1月</a:t>
            </a:r>
            <a:r>
              <a:rPr lang="en-US" altLang="zh-CN" sz="3200">
                <a:sym typeface="+mn-ea"/>
              </a:rPr>
              <a:t>3</a:t>
            </a:r>
            <a:r>
              <a:rPr lang="zh-CN" altLang="en-US" sz="3200">
                <a:sym typeface="+mn-ea"/>
              </a:rPr>
              <a:t>日</a:t>
            </a:r>
            <a:r>
              <a:rPr lang="zh-CN" altLang="en-US" sz="3200" b="1"/>
              <a:t>凌晨</a:t>
            </a:r>
            <a:r>
              <a:rPr lang="zh-CN" altLang="en-US" sz="3200" b="1">
                <a:sym typeface="+mn-ea"/>
              </a:rPr>
              <a:t>美国无人战机在</a:t>
            </a:r>
            <a:r>
              <a:rPr lang="zh-CN" altLang="en-US" sz="3200" b="1"/>
              <a:t>伊拉克巴格达的国际机场发动空袭对伊朗二号人物，袭击共造成</a:t>
            </a:r>
            <a:r>
              <a:rPr lang="en-US" altLang="zh-CN" sz="3200" b="1"/>
              <a:t>8</a:t>
            </a:r>
            <a:r>
              <a:rPr lang="zh-CN" altLang="en-US" sz="3200" b="1"/>
              <a:t>人死亡。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155" y="3549015"/>
            <a:ext cx="4234815" cy="3172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伊朗击落飞机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15" y="67945"/>
            <a:ext cx="9097645" cy="6751320"/>
          </a:xfrm>
          <a:prstGeom prst="rect">
            <a:avLst/>
          </a:prstGeom>
        </p:spPr>
      </p:pic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98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1148080" cy="5763260"/>
          </a:xfrm>
        </p:spPr>
        <p:txBody>
          <a:bodyPr>
            <a:normAutofit fontScale="90000"/>
          </a:bodyPr>
          <a:lstStyle/>
          <a:p>
            <a:r>
              <a:rPr lang="en-US" altLang="zh-CN" sz="4000" b="1"/>
              <a:t>1</a:t>
            </a:r>
            <a:r>
              <a:rPr lang="zh-CN" altLang="en-US" sz="4000" b="1"/>
              <a:t>月</a:t>
            </a:r>
            <a:r>
              <a:rPr lang="en-US" altLang="zh-CN" sz="4000" b="1"/>
              <a:t>8</a:t>
            </a:r>
            <a:r>
              <a:rPr lang="zh-CN" altLang="en-US" sz="4000" b="1"/>
              <a:t>日清晨共</a:t>
            </a:r>
            <a:r>
              <a:rPr lang="en-US" altLang="zh-CN" sz="4000" b="1"/>
              <a:t>176</a:t>
            </a:r>
            <a:r>
              <a:rPr lang="zh-CN" altLang="en-US" sz="4000" b="1"/>
              <a:t>人全部遇难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290" y="3656965"/>
            <a:ext cx="6575425" cy="3097530"/>
          </a:xfrm>
          <a:prstGeom prst="rect">
            <a:avLst/>
          </a:prstGeom>
        </p:spPr>
      </p:pic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11375" y="54610"/>
            <a:ext cx="6250940" cy="35261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453005" y="2921000"/>
            <a:ext cx="2085975" cy="5835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6</a:t>
            </a:r>
            <a:r>
              <a:rPr lang="zh-CN" altLang="en-US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：</a:t>
            </a:r>
            <a:r>
              <a:rPr lang="en-US" altLang="zh-CN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12</a:t>
            </a:r>
            <a:r>
              <a:rPr lang="zh-CN" altLang="en-US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起飞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0075" y="264160"/>
            <a:ext cx="7772400" cy="1627505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6000" dirty="0" smtClean="0"/>
              <a:t> </a:t>
            </a:r>
            <a:r>
              <a:rPr lang="en-US" altLang="zh-CN" sz="6000" dirty="0" smtClean="0">
                <a:solidFill>
                  <a:schemeClr val="bg1"/>
                </a:solidFill>
              </a:rPr>
              <a:t>   </a:t>
            </a:r>
            <a:endParaRPr lang="zh-CN" altLang="en-US" sz="6000" dirty="0" smtClean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4724400"/>
            <a:ext cx="4648200" cy="1752600"/>
          </a:xfrm>
        </p:spPr>
        <p:txBody>
          <a:bodyPr/>
          <a:lstStyle/>
          <a:p>
            <a:pPr algn="dist"/>
            <a:endParaRPr lang="en-US" dirty="0" smtClean="0">
              <a:solidFill>
                <a:schemeClr val="tx1"/>
              </a:solidFill>
            </a:endParaRPr>
          </a:p>
          <a:p>
            <a:pPr algn="dist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/>
          </a:p>
        </p:txBody>
      </p:sp>
      <p:sp>
        <p:nvSpPr>
          <p:cNvPr id="7" name="标题 1"/>
          <p:cNvSpPr>
            <a:spLocks noGrp="1"/>
          </p:cNvSpPr>
          <p:nvPr/>
        </p:nvSpPr>
        <p:spPr>
          <a:xfrm>
            <a:off x="600075" y="292735"/>
            <a:ext cx="8020685" cy="152844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  <a:sym typeface="+mn-ea"/>
              </a:rPr>
              <a:t>美 好 的 盼 望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" y="1973580"/>
            <a:ext cx="8020685" cy="46901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" y="208280"/>
            <a:ext cx="8890000" cy="6421120"/>
          </a:xfrm>
        </p:spPr>
        <p:txBody>
          <a:bodyPr>
            <a:norm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</a:rPr>
              <a:t>人人都有美好的盼望</a:t>
            </a:r>
          </a:p>
          <a:p>
            <a:r>
              <a:rPr lang="zh-CN" altLang="en-US" sz="3600" dirty="0" smtClean="0">
                <a:solidFill>
                  <a:schemeClr val="bg1"/>
                </a:solidFill>
              </a:rPr>
              <a:t>如果有人没有盼望，活着就没有方向和动力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370" y="1849120"/>
            <a:ext cx="7345680" cy="471106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415" y="5351780"/>
            <a:ext cx="1703070" cy="1277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1110</Words>
  <Application>Microsoft Office PowerPoint</Application>
  <PresentationFormat>On-screen Show (4:3)</PresentationFormat>
  <Paragraphs>184</Paragraphs>
  <Slides>28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1月8日清晨共176人全部遇难</vt:lpstr>
      <vt:lpstr>    </vt:lpstr>
      <vt:lpstr>PowerPoint Presentation</vt:lpstr>
      <vt:lpstr>美 好 的 盼 望</vt:lpstr>
      <vt:lpstr>美 好 的 盼 望</vt:lpstr>
      <vt:lpstr>美 好 的 盼 望</vt:lpstr>
      <vt:lpstr>美 好 的 盼 望---从何而来 ？</vt:lpstr>
      <vt:lpstr>美好的盼望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把 基督信仰 带给  你的</dc:title>
  <dc:creator>Don Li</dc:creator>
  <cp:lastModifiedBy>LRC Sound Booth</cp:lastModifiedBy>
  <cp:revision>134</cp:revision>
  <dcterms:created xsi:type="dcterms:W3CDTF">2006-08-16T00:00:00Z</dcterms:created>
  <dcterms:modified xsi:type="dcterms:W3CDTF">2020-01-12T14:56:52Z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